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4" r:id="rId5"/>
  </p:sldMasterIdLst>
  <p:notesMasterIdLst>
    <p:notesMasterId r:id="rId18"/>
  </p:notesMasterIdLst>
  <p:sldIdLst>
    <p:sldId id="355" r:id="rId6"/>
    <p:sldId id="358" r:id="rId7"/>
    <p:sldId id="307" r:id="rId8"/>
    <p:sldId id="367" r:id="rId9"/>
    <p:sldId id="362" r:id="rId10"/>
    <p:sldId id="361" r:id="rId11"/>
    <p:sldId id="363" r:id="rId12"/>
    <p:sldId id="359" r:id="rId13"/>
    <p:sldId id="366" r:id="rId14"/>
    <p:sldId id="364" r:id="rId15"/>
    <p:sldId id="368" r:id="rId16"/>
    <p:sldId id="35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Ragnhild Rønaasen" initials="ARR" lastIdx="1" clrIdx="0">
    <p:extLst>
      <p:ext uri="{19B8F6BF-5375-455C-9EA6-DF929625EA0E}">
        <p15:presenceInfo xmlns:p15="http://schemas.microsoft.com/office/powerpoint/2012/main" userId="S::annro@trondelagfylke.no::1057a36a-b6ff-4b35-a035-6b935ccc29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F0889-EE12-49CE-913F-E9BF20918D4E}" v="88" dt="2022-11-28T09:40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31" autoAdjust="0"/>
  </p:normalViewPr>
  <p:slideViewPr>
    <p:cSldViewPr snapToGrid="0">
      <p:cViewPr varScale="1">
        <p:scale>
          <a:sx n="84" d="100"/>
          <a:sy n="84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7A-E86A-4858-ACD0-708704DA0908}" type="datetimeFigureOut">
              <a:rPr lang="nb-NO" smtClean="0"/>
              <a:t>01.12.2022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D580-9F62-47C1-9683-03760B6050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84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 Fagskoler slått sammen til å bli Trøndelag Høyere yrkesfagskole (THYF) i 2018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828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Stor forandring i fartøy &amp; utstyrsstrukturen innen havbruk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Større behov for maritime offiserer og vi må </a:t>
            </a:r>
            <a:r>
              <a:rPr lang="nb-NO"/>
              <a:t>se sammenhengene her</a:t>
            </a: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Maskinoffisersutdanning tilbys samlingsbasert gjennom THYF Ytre Namdal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Jobben med å gjøre Dekksoffisersutdanning fleksibel og mulig og gjennomføre mens man står i jobb er i gang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53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Et studie rettet mot folk som jobber på servicebåt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b-NO" dirty="0"/>
              <a:t>Har fokus på: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ledelse, sikkerhet/risiko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Regelverk, krav og prosjektering knyttet opp mot anleggsoppbygging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Har fokus på miljøpåvirkninger og fiskevelferd da særlig opp mot havbruksoperasjoner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Eget emne der det brukes simulatorverktøy for øvelse og utsjekk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Benytter digitale verktøy i undervisning (Naviaq)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b-NO" dirty="0"/>
              <a:t>Inntakskrav: Fagbrev akvakultur, havbrukstekniker og matros i tillegg vurderes realkompetanse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08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Fokus på ledelse og sikkerhet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Biologi og miljøpåvirkning gjennom produksjonssykluser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Produksjonsplanlegging gjennom sykluser bl.a. med bruk av digitale verktøy (</a:t>
            </a:r>
            <a:r>
              <a:rPr lang="nb-NO" dirty="0" err="1"/>
              <a:t>Fiizk</a:t>
            </a:r>
            <a:r>
              <a:rPr lang="nb-NO" dirty="0"/>
              <a:t> </a:t>
            </a:r>
            <a:r>
              <a:rPr lang="nb-NO" dirty="0" err="1"/>
              <a:t>Horizon</a:t>
            </a:r>
            <a:r>
              <a:rPr lang="nb-NO" dirty="0"/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Fokus på regelverk opp mot anleggsteknologi og sertifisering (Naviaq)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Inntakskrav: Fagbrev akvakultur, realkompetanse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313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/>
              <a:t>Næringa bidro og støttet oss i utviklinga av studiene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/>
              <a:t>Næringa bidrar i stor grad med innspill til fokusområder og forelesere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/>
              <a:t>Lærere og eksterne forelesere med bred kompetanse fra flere områder innen havbruk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/>
              <a:t>Viktig støtte fra Trøndelag Fylkeskommune i utviklingsprosessen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/>
              <a:t>Vi samarbeider tett med sikkerhetssenteret på Rørvik i bruk og utvikling av simulator bl.a. Fish Farm simulator spesielt utviklet opp mot havbruksnæringen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6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sz="1200" i="1" dirty="0">
                <a:solidFill>
                  <a:schemeClr val="tx1"/>
                </a:solidFill>
              </a:rPr>
              <a:t>Næringen er i konstant utvikling og vi har stort fokus på å henge med på den raske teknologiske- og biologiske utviklingen.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sz="1200" i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sz="1200" i="1" dirty="0">
                <a:solidFill>
                  <a:schemeClr val="tx1"/>
                </a:solidFill>
              </a:rPr>
              <a:t>Næringen trenger kompetanse, skolen har stort fokus på bruk av digitale verktøy som benyttes i dag </a:t>
            </a:r>
            <a:r>
              <a:rPr lang="nb-NO" sz="1200" i="1" dirty="0" err="1">
                <a:solidFill>
                  <a:schemeClr val="tx1"/>
                </a:solidFill>
              </a:rPr>
              <a:t>f.eks</a:t>
            </a:r>
            <a:r>
              <a:rPr lang="nb-NO" sz="1200" i="1" dirty="0">
                <a:solidFill>
                  <a:schemeClr val="tx1"/>
                </a:solidFill>
              </a:rPr>
              <a:t> </a:t>
            </a:r>
            <a:r>
              <a:rPr lang="nb-NO" sz="1200" i="1" dirty="0" err="1">
                <a:solidFill>
                  <a:schemeClr val="tx1"/>
                </a:solidFill>
              </a:rPr>
              <a:t>Fiizk</a:t>
            </a:r>
            <a:r>
              <a:rPr lang="nb-NO" sz="1200" i="1" dirty="0">
                <a:solidFill>
                  <a:schemeClr val="tx1"/>
                </a:solidFill>
              </a:rPr>
              <a:t> </a:t>
            </a:r>
            <a:r>
              <a:rPr lang="nb-NO" sz="1200" i="1" dirty="0" err="1">
                <a:solidFill>
                  <a:schemeClr val="tx1"/>
                </a:solidFill>
              </a:rPr>
              <a:t>Horizon</a:t>
            </a:r>
            <a:r>
              <a:rPr lang="nb-NO" sz="1200" i="1" dirty="0">
                <a:solidFill>
                  <a:schemeClr val="tx1"/>
                </a:solidFill>
              </a:rPr>
              <a:t> og Naviaq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200" i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sz="1200" i="1" dirty="0">
                <a:solidFill>
                  <a:schemeClr val="tx1"/>
                </a:solidFill>
              </a:rPr>
              <a:t>Studiene bygger på fagbrev/realkompetanse og studentene «kan» oppdrett men trenger teoretisk påfyll. Studentene består av personer med lang fartstid og personer med ferske fagbrev, det skaper veldig god erfaringsdeling og gode         diskusjoner.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sz="1200" i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sz="1200" i="1" dirty="0">
                <a:solidFill>
                  <a:schemeClr val="tx1"/>
                </a:solidFill>
              </a:rPr>
              <a:t>Studiet har ledelse som en rød tråd gjennom alle emner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547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Vi er stolte av å åpne muligheter for at folk som allerede står i jobb kan ta høyere utdanning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Vi legger stor vekt på innføring i studieteknikk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b-NO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Vi legger stor vekt på å utnytte alle fordeler ved å benytte digital undervisning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08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b-NO" dirty="0"/>
              <a:t>Her har vi spurt 3 uteksaminerte studenter om hvilken nytteverdi de syntes studie hadde for dem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97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b-NO" sz="1200" b="0" dirty="0"/>
              <a:t>Her spurte vi studenter på første samling om hvilke motivasjon de hadde for å søke og starte på studie innen havbruk.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8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har vi to ordskyer som forteller oss hvor et utvalg av nye studenter kommer fra og hvor de jobber. Studenter fra Austevoll til Kirkenes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D580-9F62-47C1-9683-03760B60508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62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05" y="471764"/>
            <a:ext cx="2072230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78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78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thyf.no | fb.com/</a:t>
            </a:r>
            <a:r>
              <a:rPr lang="nb-NO" sz="1300" err="1"/>
              <a:t>trhyf</a:t>
            </a:r>
            <a:endParaRPr lang="nb-NO" sz="13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AA0DEF-7F6F-4BBB-8BBE-488044D44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79" y="2205000"/>
            <a:ext cx="3148842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2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grafikk">
            <a:extLst>
              <a:ext uri="{FF2B5EF4-FFF2-40B4-BE49-F238E27FC236}">
                <a16:creationId xmlns:a16="http://schemas.microsoft.com/office/drawing/2014/main" id="{58E72DB1-CAE5-C09B-7708-3E95B8DA8896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sp>
        <p:nvSpPr>
          <p:cNvPr id="8" name="tittelside" hidden="1">
            <a:extLst>
              <a:ext uri="{FF2B5EF4-FFF2-40B4-BE49-F238E27FC236}">
                <a16:creationId xmlns:a16="http://schemas.microsoft.com/office/drawing/2014/main" id="{50BA9709-D626-0729-4A53-03D77DE323FC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FFFFFF"/>
              </a:solidFill>
            </a:endParaRP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338FDC60-3AA0-BF14-3C98-35D608AA0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2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">
            <a:extLst>
              <a:ext uri="{FF2B5EF4-FFF2-40B4-BE49-F238E27FC236}">
                <a16:creationId xmlns:a16="http://schemas.microsoft.com/office/drawing/2014/main" id="{2853033E-2D86-4168-DE77-393A0B80A6D9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69567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8053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35338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27204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16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649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943267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626918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44716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09038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31793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17446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57446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771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34973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29038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43785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720302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545025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37980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780578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572097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294324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grafikk">
            <a:extLst>
              <a:ext uri="{FF2B5EF4-FFF2-40B4-BE49-F238E27FC236}">
                <a16:creationId xmlns:a16="http://schemas.microsoft.com/office/drawing/2014/main" id="{1AFF481D-5DCD-4898-8DF3-42EB6FE2C032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96821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1" name="logo_gul" hidden="1">
            <a:extLst>
              <a:ext uri="{FF2B5EF4-FFF2-40B4-BE49-F238E27FC236}">
                <a16:creationId xmlns:a16="http://schemas.microsoft.com/office/drawing/2014/main" id="{1CFE82DC-7E37-4912-BC15-D61100C8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4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3F33FAC8-890C-4E99-8B2A-14DC9242D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6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93862D9C-8554-408B-9F1F-156C8BEEFB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5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4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7082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Trøndelag høyere yrkesfagskole, avd Chr.Thams  Aug 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nb-NO"/>
              <a:t>Trøndelag høyere yrkesfagskole, avd Chr.Thams  Aug -21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logo_gul" hidden="1">
            <a:extLst>
              <a:ext uri="{FF2B5EF4-FFF2-40B4-BE49-F238E27FC236}">
                <a16:creationId xmlns:a16="http://schemas.microsoft.com/office/drawing/2014/main" id="{439FCB98-2D3D-34C7-E93B-F4C820578A1C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4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19C695BC-1578-88A7-0D7A-8C01D937DCE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5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92B0DE3B-B395-1A1C-2292-779DDCF4FE5B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99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663" r:id="rId26"/>
    <p:sldLayoutId id="2147483662" r:id="rId27"/>
    <p:sldLayoutId id="2147483664" r:id="rId28"/>
    <p:sldLayoutId id="2147483665" r:id="rId29"/>
    <p:sldLayoutId id="2147483672" r:id="rId30"/>
    <p:sldLayoutId id="2147483673" r:id="rId31"/>
    <p:sldLayoutId id="2147483674" r:id="rId32"/>
    <p:sldLayoutId id="2147483676" r:id="rId3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yf.no/" TargetMode="Externa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CD748CA6-168E-464D-9435-D1D3A3E956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9" r="35439"/>
          <a:stretch>
            <a:fillRect/>
          </a:stretch>
        </p:blipFill>
        <p:spPr>
          <a:xfrm rot="5400000">
            <a:off x="3729038" y="-3729038"/>
            <a:ext cx="4733925" cy="12192001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2354E51-B039-4BAB-A3B0-595FECE3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Fosfor konferanse 2022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AEE0B2-CA7C-4320-A62A-E98D67FAA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Fagansvarlig Havbruk Trond Lauritzen</a:t>
            </a:r>
          </a:p>
        </p:txBody>
      </p:sp>
    </p:spTree>
    <p:extLst>
      <p:ext uri="{BB962C8B-B14F-4D97-AF65-F5344CB8AC3E}">
        <p14:creationId xmlns:p14="http://schemas.microsoft.com/office/powerpoint/2010/main" val="328904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124871E8-48F4-931F-A637-4B379C5C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1925444"/>
            <a:ext cx="5216435" cy="4528458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6316A49-8425-7B4D-0E33-D2B06DEA5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9" y="1925444"/>
            <a:ext cx="5760720" cy="4528458"/>
          </a:xfrm>
          <a:prstGeom prst="rect">
            <a:avLst/>
          </a:prstGeom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497E46FC-D83C-D5C6-DFDB-D74BBB77603F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Stort nedslagsfelt</a:t>
            </a:r>
          </a:p>
        </p:txBody>
      </p:sp>
    </p:spTree>
    <p:extLst>
      <p:ext uri="{BB962C8B-B14F-4D97-AF65-F5344CB8AC3E}">
        <p14:creationId xmlns:p14="http://schemas.microsoft.com/office/powerpoint/2010/main" val="15271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C2E13C-F87D-1AE9-11AD-C172B8E677A8}"/>
              </a:ext>
            </a:extLst>
          </p:cNvPr>
          <p:cNvSpPr txBox="1"/>
          <p:nvPr/>
        </p:nvSpPr>
        <p:spPr>
          <a:xfrm>
            <a:off x="432563" y="1826696"/>
            <a:ext cx="4281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Maritim utdanning:</a:t>
            </a:r>
          </a:p>
          <a:p>
            <a:endParaRPr lang="nb-NO" b="1" dirty="0"/>
          </a:p>
          <a:p>
            <a:r>
              <a:rPr lang="nb-NO" dirty="0"/>
              <a:t>Dekksoffiser</a:t>
            </a:r>
          </a:p>
          <a:p>
            <a:endParaRPr lang="nb-NO" dirty="0"/>
          </a:p>
          <a:p>
            <a:r>
              <a:rPr lang="nb-NO" dirty="0"/>
              <a:t>Maskinoffiser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Flåte - froygruppen.no">
            <a:extLst>
              <a:ext uri="{FF2B5EF4-FFF2-40B4-BE49-F238E27FC236}">
                <a16:creationId xmlns:a16="http://schemas.microsoft.com/office/drawing/2014/main" id="{1C824C96-538B-0FE7-2911-48A08214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25" y="3031619"/>
            <a:ext cx="4167843" cy="3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ba kjøper Amundsneset - Midtsiden">
            <a:extLst>
              <a:ext uri="{FF2B5EF4-FFF2-40B4-BE49-F238E27FC236}">
                <a16:creationId xmlns:a16="http://schemas.microsoft.com/office/drawing/2014/main" id="{A6448E17-BB4D-3CF3-ACD7-CB1848E6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23" y="1767463"/>
            <a:ext cx="4637069" cy="29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1631E03B-A412-EABB-D0B9-337C84B41215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I tillegg kan vi ta med</a:t>
            </a:r>
          </a:p>
        </p:txBody>
      </p:sp>
    </p:spTree>
    <p:extLst>
      <p:ext uri="{BB962C8B-B14F-4D97-AF65-F5344CB8AC3E}">
        <p14:creationId xmlns:p14="http://schemas.microsoft.com/office/powerpoint/2010/main" val="128497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6B6F70-BD9C-40FC-8C92-F5825134A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140" y="1641011"/>
            <a:ext cx="4812030" cy="46959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nb-NO" sz="9600" dirty="0">
                <a:latin typeface="Oswald" panose="00000500000000000000" pitchFamily="2" charset="0"/>
              </a:rPr>
              <a:t>Spørsmål? </a:t>
            </a:r>
          </a:p>
          <a:p>
            <a:pPr algn="ctr"/>
            <a:r>
              <a:rPr lang="nb-NO" sz="9600" dirty="0">
                <a:latin typeface="Oswald" panose="00000500000000000000" pitchFamily="2" charset="0"/>
              </a:rPr>
              <a:t>Ta gjerne kontakt!</a:t>
            </a: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r>
              <a:rPr lang="nb-NO" sz="9600" dirty="0">
                <a:latin typeface="Oswald" panose="00000500000000000000" pitchFamily="2" charset="0"/>
              </a:rPr>
              <a:t>Trond Lauritzen </a:t>
            </a: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r>
              <a:rPr lang="nb-NO" sz="9600" dirty="0">
                <a:latin typeface="Oswald" panose="00000500000000000000" pitchFamily="2" charset="0"/>
              </a:rPr>
              <a:t>Fagansvarlig havbruk</a:t>
            </a:r>
          </a:p>
          <a:p>
            <a:pPr algn="ctr"/>
            <a:r>
              <a:rPr lang="nb-NO" sz="9600" dirty="0">
                <a:latin typeface="Oswald" panose="00000500000000000000" pitchFamily="2" charset="0"/>
              </a:rPr>
              <a:t>Trola@trondelagfylke.no</a:t>
            </a: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r>
              <a:rPr lang="nb-NO" sz="9600" dirty="0">
                <a:latin typeface="Oswald" panose="00000500000000000000" pitchFamily="2" charset="0"/>
                <a:hlinkClick r:id="rId2"/>
              </a:rPr>
              <a:t>www.thyf.no</a:t>
            </a:r>
            <a:endParaRPr lang="nb-NO" sz="9600" dirty="0">
              <a:latin typeface="Oswald" panose="00000500000000000000" pitchFamily="2" charset="0"/>
            </a:endParaRP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endParaRPr lang="nb-NO" sz="9600" dirty="0">
              <a:latin typeface="Oswald" panose="00000500000000000000" pitchFamily="2" charset="0"/>
            </a:endParaRPr>
          </a:p>
          <a:p>
            <a:pPr algn="ctr"/>
            <a:r>
              <a:rPr lang="nb-NO" sz="9600" dirty="0">
                <a:latin typeface="Oswald" panose="00000500000000000000" pitchFamily="2" charset="0"/>
              </a:rPr>
              <a:t>TAKK FOR OPPMERKSOMHETEN</a:t>
            </a:r>
            <a:r>
              <a:rPr lang="nb-NO" sz="2400" dirty="0">
                <a:latin typeface="Oswald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159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BEB1A2-88D5-46E2-BF8E-8B3CACD20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4326155"/>
            <a:ext cx="12192000" cy="2145079"/>
          </a:xfrm>
        </p:spPr>
        <p:txBody>
          <a:bodyPr>
            <a:normAutofit/>
          </a:bodyPr>
          <a:lstStyle/>
          <a:p>
            <a:pPr algn="l"/>
            <a:r>
              <a:rPr lang="nb-NO" sz="2800"/>
              <a:t>Litt om fagskolen men mest om havbruksstudiene våre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9399CE80-63B6-4C3A-BDE4-C5F5BA303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1"/>
            <a:ext cx="5129097" cy="1356252"/>
          </a:xfrm>
          <a:prstGeom prst="rect">
            <a:avLst/>
          </a:prstGeom>
        </p:spPr>
      </p:pic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B22E71C4-EDBC-BA07-6070-716A91E18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1628503"/>
            <a:ext cx="7437120" cy="31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C2E13C-F87D-1AE9-11AD-C172B8E677A8}"/>
              </a:ext>
            </a:extLst>
          </p:cNvPr>
          <p:cNvSpPr txBox="1"/>
          <p:nvPr/>
        </p:nvSpPr>
        <p:spPr>
          <a:xfrm>
            <a:off x="331466" y="1731429"/>
            <a:ext cx="566343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Ledelse Havbruksoperasjoner:</a:t>
            </a:r>
          </a:p>
          <a:p>
            <a:endParaRPr lang="nb-NO" dirty="0"/>
          </a:p>
          <a:p>
            <a:r>
              <a:rPr lang="nb-NO" dirty="0"/>
              <a:t>Fokus i utdanningen: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Fiskevelferd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Fartøyadministrasjon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Fortøyninger og fortøyningsteknologi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Havmiljøet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Simulatorøvelser i Fishfarm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30" name="Picture 6" descr="Havbruk og Fiskeri">
            <a:extLst>
              <a:ext uri="{FF2B5EF4-FFF2-40B4-BE49-F238E27FC236}">
                <a16:creationId xmlns:a16="http://schemas.microsoft.com/office/drawing/2014/main" id="{5D38E372-FEFE-DE99-9796-1681158F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57" y="4527612"/>
            <a:ext cx="3973451" cy="17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C21AA46-60B0-2138-DDE7-2C7A193AD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7" y="4706172"/>
            <a:ext cx="2634221" cy="17404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01EA2A2-3830-CD80-8A53-29EB48D99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34" y="4527612"/>
            <a:ext cx="3434248" cy="1758315"/>
          </a:xfrm>
          <a:prstGeom prst="rect">
            <a:avLst/>
          </a:prstGeom>
        </p:spPr>
      </p:pic>
      <p:pic>
        <p:nvPicPr>
          <p:cNvPr id="1026" name="Picture 2" descr="Frøy Challenger - froygruppen.no">
            <a:extLst>
              <a:ext uri="{FF2B5EF4-FFF2-40B4-BE49-F238E27FC236}">
                <a16:creationId xmlns:a16="http://schemas.microsoft.com/office/drawing/2014/main" id="{1989AF05-079D-0151-0586-EB4EA109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43" y="1826695"/>
            <a:ext cx="4918229" cy="23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C3BF51BA-6058-2322-30ED-426CA99C136B}"/>
              </a:ext>
            </a:extLst>
          </p:cNvPr>
          <p:cNvSpPr/>
          <p:nvPr/>
        </p:nvSpPr>
        <p:spPr>
          <a:xfrm>
            <a:off x="331466" y="455096"/>
            <a:ext cx="95554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Hva tilbyr vi næringa?</a:t>
            </a:r>
          </a:p>
        </p:txBody>
      </p:sp>
    </p:spTree>
    <p:extLst>
      <p:ext uri="{BB962C8B-B14F-4D97-AF65-F5344CB8AC3E}">
        <p14:creationId xmlns:p14="http://schemas.microsoft.com/office/powerpoint/2010/main" val="50639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FC2E13C-F87D-1AE9-11AD-C172B8E677A8}"/>
              </a:ext>
            </a:extLst>
          </p:cNvPr>
          <p:cNvSpPr txBox="1"/>
          <p:nvPr/>
        </p:nvSpPr>
        <p:spPr>
          <a:xfrm>
            <a:off x="432563" y="1826696"/>
            <a:ext cx="42613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Ledelse Sjøbasert akvakultur:</a:t>
            </a:r>
          </a:p>
          <a:p>
            <a:endParaRPr lang="nb-NO" dirty="0"/>
          </a:p>
          <a:p>
            <a:r>
              <a:rPr lang="nb-NO" dirty="0"/>
              <a:t>Fokus i utdanningen: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Biologi og miljøpåvirkning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Produksjonsplanlegging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Kvalitet/sikkerhetsstyring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 descr="ScaleAQ — Jobb på Hitra og Frøya">
            <a:extLst>
              <a:ext uri="{FF2B5EF4-FFF2-40B4-BE49-F238E27FC236}">
                <a16:creationId xmlns:a16="http://schemas.microsoft.com/office/drawing/2014/main" id="{4EC3A92D-4233-6A40-8B00-D940ADE7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70" y="1942011"/>
            <a:ext cx="4592970" cy="19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n risikofylt næring - HMS til havs | IntraFish.no">
            <a:extLst>
              <a:ext uri="{FF2B5EF4-FFF2-40B4-BE49-F238E27FC236}">
                <a16:creationId xmlns:a16="http://schemas.microsoft.com/office/drawing/2014/main" id="{6BAAAC26-08C0-AEBB-FDBB-0F7A04C1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4" y="4275834"/>
            <a:ext cx="3808095" cy="18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45108CF7-499B-6C3E-DF92-764348BA169C}"/>
              </a:ext>
            </a:extLst>
          </p:cNvPr>
          <p:cNvSpPr/>
          <p:nvPr/>
        </p:nvSpPr>
        <p:spPr>
          <a:xfrm>
            <a:off x="331466" y="455096"/>
            <a:ext cx="95554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Hva tilbyr vi næringa?</a:t>
            </a:r>
          </a:p>
        </p:txBody>
      </p:sp>
    </p:spTree>
    <p:extLst>
      <p:ext uri="{BB962C8B-B14F-4D97-AF65-F5344CB8AC3E}">
        <p14:creationId xmlns:p14="http://schemas.microsoft.com/office/powerpoint/2010/main" val="10547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C6C4F780-AE67-EF3C-96C9-A63FE0279E7C}"/>
              </a:ext>
            </a:extLst>
          </p:cNvPr>
          <p:cNvSpPr/>
          <p:nvPr/>
        </p:nvSpPr>
        <p:spPr>
          <a:xfrm>
            <a:off x="106159" y="1826696"/>
            <a:ext cx="7448694" cy="45392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>
                <a:solidFill>
                  <a:schemeClr val="tx1"/>
                </a:solidFill>
              </a:rPr>
              <a:t>Vi har skapt et unikt tilbud takket være samarbeid mellom fagskole, FOU miljø, næringen og det offentlige.</a:t>
            </a:r>
          </a:p>
          <a:p>
            <a:endParaRPr lang="nb-NO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</a:rPr>
              <a:t>Utvikling i tett samarbeid med mange aktører fra næringen.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</a:rPr>
              <a:t>Vi bruker næring, kompetansemiljø og forvaltning som forelesere.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</a:rPr>
              <a:t>Vi har bred kompetanse i lærerstab.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tx1"/>
                </a:solidFill>
              </a:rPr>
              <a:t>Tett samarbeid med SSR om utvikling og aktiv bruk av simulator i utdanningen.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tx1"/>
              </a:solidFill>
            </a:endParaRPr>
          </a:p>
        </p:txBody>
      </p:sp>
      <p:pic>
        <p:nvPicPr>
          <p:cNvPr id="7" name="Bilde 6" descr="Et bilde som inneholder elektronikk, person, mann, innendørs&#10;&#10;Automatisk generert beskrivelse">
            <a:extLst>
              <a:ext uri="{FF2B5EF4-FFF2-40B4-BE49-F238E27FC236}">
                <a16:creationId xmlns:a16="http://schemas.microsoft.com/office/drawing/2014/main" id="{069DECBB-C3E4-AC73-776D-3B247FB5B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62" y="1826696"/>
            <a:ext cx="4051179" cy="2484101"/>
          </a:xfrm>
          <a:prstGeom prst="rect">
            <a:avLst/>
          </a:prstGeom>
        </p:spPr>
      </p:pic>
      <p:pic>
        <p:nvPicPr>
          <p:cNvPr id="1026" name="Picture 2" descr="Næringslivet kjøper seg opp i Sikkerhetssenteret Rørvik">
            <a:extLst>
              <a:ext uri="{FF2B5EF4-FFF2-40B4-BE49-F238E27FC236}">
                <a16:creationId xmlns:a16="http://schemas.microsoft.com/office/drawing/2014/main" id="{C265BEBE-11A7-5885-8E80-704EDF5B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62" y="4463581"/>
            <a:ext cx="4051179" cy="18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36CC0892-CC5B-4824-C3D1-C051E815BDCB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Utvikling frem til nå og veien videre</a:t>
            </a:r>
          </a:p>
        </p:txBody>
      </p:sp>
    </p:spTree>
    <p:extLst>
      <p:ext uri="{BB962C8B-B14F-4D97-AF65-F5344CB8AC3E}">
        <p14:creationId xmlns:p14="http://schemas.microsoft.com/office/powerpoint/2010/main" val="422932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8428241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85C2987E-E493-E7B2-253F-072B274AE94F}"/>
              </a:ext>
            </a:extLst>
          </p:cNvPr>
          <p:cNvSpPr/>
          <p:nvPr/>
        </p:nvSpPr>
        <p:spPr>
          <a:xfrm>
            <a:off x="174173" y="2366010"/>
            <a:ext cx="7994468" cy="331937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Uttalt stort behov for utdanningen fra bransjen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i="1" dirty="0">
                <a:solidFill>
                  <a:schemeClr val="tx1"/>
                </a:solidFill>
              </a:rPr>
              <a:t>I kontinuerlig 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i="1" dirty="0">
                <a:solidFill>
                  <a:schemeClr val="tx1"/>
                </a:solidFill>
              </a:rPr>
              <a:t>Digitale verktøy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i="1" dirty="0">
                <a:solidFill>
                  <a:schemeClr val="tx1"/>
                </a:solidFill>
              </a:rPr>
              <a:t>Bygger på kompetanse som er til stede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i="1" dirty="0">
                <a:solidFill>
                  <a:schemeClr val="tx1"/>
                </a:solidFill>
              </a:rPr>
              <a:t>Ledelse som en rød tråd i alle emner</a:t>
            </a:r>
          </a:p>
          <a:p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09165052-9A8B-5892-EB87-FA365C2316FF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Hvorfor er dette en relevant utdanning</a:t>
            </a:r>
          </a:p>
        </p:txBody>
      </p:sp>
      <p:pic>
        <p:nvPicPr>
          <p:cNvPr id="1028" name="Picture 4" descr="Høyere utdanning og forskning | Fremskrittspartiet - FrP">
            <a:extLst>
              <a:ext uri="{FF2B5EF4-FFF2-40B4-BE49-F238E27FC236}">
                <a16:creationId xmlns:a16="http://schemas.microsoft.com/office/drawing/2014/main" id="{8830F02B-F96C-4D5E-EC39-69A97A21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96" y="2263140"/>
            <a:ext cx="3790245" cy="3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2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4DE50FB-458A-4D88-8B1C-08904ABF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850FE6-964F-41C2-BCDD-8468A15C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18" name="Plassholder for innhold 4">
            <a:extLst>
              <a:ext uri="{FF2B5EF4-FFF2-40B4-BE49-F238E27FC236}">
                <a16:creationId xmlns:a16="http://schemas.microsoft.com/office/drawing/2014/main" id="{D0B604D3-6DB9-49E8-9271-F36E77DC157D}"/>
              </a:ext>
            </a:extLst>
          </p:cNvPr>
          <p:cNvSpPr txBox="1">
            <a:spLocks/>
          </p:cNvSpPr>
          <p:nvPr/>
        </p:nvSpPr>
        <p:spPr>
          <a:xfrm>
            <a:off x="106159" y="1826696"/>
            <a:ext cx="10098156" cy="4467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endParaRPr lang="nb-NO"/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4009E7C8-5383-0BAF-015E-EEC07874B0F5}"/>
              </a:ext>
            </a:extLst>
          </p:cNvPr>
          <p:cNvSpPr/>
          <p:nvPr/>
        </p:nvSpPr>
        <p:spPr>
          <a:xfrm>
            <a:off x="548640" y="1924595"/>
            <a:ext cx="6531429" cy="34132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Studiene kjøres samlingsbasert med hovedvekt på egenstudier med veiledning.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Unge folk er gjerne etablert og det er vanskelig å ta permisjon for å ta etterutdanning.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Fokus på å forberede og tilrettelegge studenttilværelse i en digital verden.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2050" name="Picture 2" descr="Ny strategi for fleksibel og desentralisert utdanning -  Voksenopplæringsforbundet">
            <a:extLst>
              <a:ext uri="{FF2B5EF4-FFF2-40B4-BE49-F238E27FC236}">
                <a16:creationId xmlns:a16="http://schemas.microsoft.com/office/drawing/2014/main" id="{0DC0832C-3312-4A72-AEFD-45A530C8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068150"/>
            <a:ext cx="3314700" cy="156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72555D20-C4AC-7F27-89E2-0CD39977B335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Fokus på fleksibilitet</a:t>
            </a:r>
          </a:p>
        </p:txBody>
      </p:sp>
      <p:pic>
        <p:nvPicPr>
          <p:cNvPr id="9" name="Picture 2" descr="Fagfolk bør få muligheten til fleksible og tilpassende utdanningsmuligheter  | Vernepleier">
            <a:extLst>
              <a:ext uri="{FF2B5EF4-FFF2-40B4-BE49-F238E27FC236}">
                <a16:creationId xmlns:a16="http://schemas.microsoft.com/office/drawing/2014/main" id="{B3182AAF-2D94-61BF-9CB7-BC81E86D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86" y="4335366"/>
            <a:ext cx="3330310" cy="18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B6BEB09-81A2-48D5-AE5F-F0540EE0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sep. -22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C08A61-BD14-497A-8149-95C03E6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85BA85C3-4C4E-7E69-CEA9-C110008A11C4}"/>
              </a:ext>
            </a:extLst>
          </p:cNvPr>
          <p:cNvSpPr/>
          <p:nvPr/>
        </p:nvSpPr>
        <p:spPr>
          <a:xfrm>
            <a:off x="2405002" y="4076536"/>
            <a:ext cx="3690998" cy="1147863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Jeg hadde spesielt stor nytte av erfaringsdelingen på de fysiske samlingene</a:t>
            </a:r>
          </a:p>
        </p:txBody>
      </p:sp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6901BB3F-E81A-5F06-8503-F53A07D0B0BB}"/>
              </a:ext>
            </a:extLst>
          </p:cNvPr>
          <p:cNvSpPr/>
          <p:nvPr/>
        </p:nvSpPr>
        <p:spPr>
          <a:xfrm>
            <a:off x="1219345" y="1835397"/>
            <a:ext cx="5145932" cy="1207934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Jeg kan i større grad knytte lovverk sammen med det jeg jobber med.-Det har gitt økt forståelse for helheten i arbeidet vi gjør og hvorfor vi gjør det</a:t>
            </a:r>
          </a:p>
        </p:txBody>
      </p:sp>
      <p:sp>
        <p:nvSpPr>
          <p:cNvPr id="11" name="Snakkeboble: oval 10">
            <a:extLst>
              <a:ext uri="{FF2B5EF4-FFF2-40B4-BE49-F238E27FC236}">
                <a16:creationId xmlns:a16="http://schemas.microsoft.com/office/drawing/2014/main" id="{44D8879F-A4CC-196F-5C80-4E30E9E6AA01}"/>
              </a:ext>
            </a:extLst>
          </p:cNvPr>
          <p:cNvSpPr/>
          <p:nvPr/>
        </p:nvSpPr>
        <p:spPr>
          <a:xfrm>
            <a:off x="6457691" y="2611594"/>
            <a:ext cx="5037338" cy="1584694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Studiet ga meg en større verktøykasse for videre utvikling. Vi har fått kompetanse på relevant lovverk som er viktig for helhetsbildet i jobben.</a:t>
            </a: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D2FA1752-3E12-84DA-E7C7-651AD5316B74}"/>
              </a:ext>
            </a:extLst>
          </p:cNvPr>
          <p:cNvSpPr/>
          <p:nvPr/>
        </p:nvSpPr>
        <p:spPr>
          <a:xfrm>
            <a:off x="2280730" y="5435810"/>
            <a:ext cx="2837721" cy="6885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Øyvind Røymo Eidissen (23):</a:t>
            </a: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Driftstekniker</a:t>
            </a:r>
            <a:endParaRPr lang="nb-NO" dirty="0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11AE4FB5-DDDF-DF45-AD30-A9059F77DA2A}"/>
              </a:ext>
            </a:extLst>
          </p:cNvPr>
          <p:cNvSpPr/>
          <p:nvPr/>
        </p:nvSpPr>
        <p:spPr>
          <a:xfrm>
            <a:off x="1357009" y="3278223"/>
            <a:ext cx="2616741" cy="5364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i="1" dirty="0">
              <a:solidFill>
                <a:schemeClr val="tx1"/>
              </a:solidFill>
            </a:endParaRPr>
          </a:p>
          <a:p>
            <a:pPr algn="ctr"/>
            <a:r>
              <a:rPr lang="nb-NO" sz="1400" i="1" dirty="0">
                <a:solidFill>
                  <a:schemeClr val="tx1"/>
                </a:solidFill>
              </a:rPr>
              <a:t>Rune Solberg (48):</a:t>
            </a:r>
          </a:p>
          <a:p>
            <a:pPr algn="ctr"/>
            <a:r>
              <a:rPr lang="nb-NO" sz="1400" i="1" dirty="0">
                <a:solidFill>
                  <a:schemeClr val="tx1"/>
                </a:solidFill>
              </a:rPr>
              <a:t>Skipper Servicebåt</a:t>
            </a:r>
          </a:p>
          <a:p>
            <a:pPr algn="ctr"/>
            <a:endParaRPr lang="nb-NO" sz="1400" i="1" dirty="0">
              <a:solidFill>
                <a:schemeClr val="tx1"/>
              </a:solidFill>
            </a:endParaRP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3CC04A43-10FE-906D-3575-AED5892E1513}"/>
              </a:ext>
            </a:extLst>
          </p:cNvPr>
          <p:cNvSpPr/>
          <p:nvPr/>
        </p:nvSpPr>
        <p:spPr>
          <a:xfrm>
            <a:off x="6606702" y="4421071"/>
            <a:ext cx="3030784" cy="6299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Tore Johan Strømmen (38):</a:t>
            </a:r>
          </a:p>
          <a:p>
            <a:pPr algn="ctr"/>
            <a:r>
              <a:rPr lang="nb-NO" sz="1400" i="1" dirty="0">
                <a:solidFill>
                  <a:schemeClr val="tx1"/>
                </a:solidFill>
              </a:rPr>
              <a:t>Kvalitetsleder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5B9D72D7-70E0-9357-C08A-C796B67666CD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Nytteverdi?</a:t>
            </a:r>
          </a:p>
        </p:txBody>
      </p:sp>
    </p:spTree>
    <p:extLst>
      <p:ext uri="{BB962C8B-B14F-4D97-AF65-F5344CB8AC3E}">
        <p14:creationId xmlns:p14="http://schemas.microsoft.com/office/powerpoint/2010/main" val="233346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B6BEB09-81A2-48D5-AE5F-F0540EE0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Trøndelag høyere yrkesfagskole, avd. Ytre Namdal sep. -22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C08A61-BD14-497A-8149-95C03E6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36457444-737A-4256-A71F-2C8225BFF095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85BA85C3-4C4E-7E69-CEA9-C110008A11C4}"/>
              </a:ext>
            </a:extLst>
          </p:cNvPr>
          <p:cNvSpPr/>
          <p:nvPr/>
        </p:nvSpPr>
        <p:spPr>
          <a:xfrm>
            <a:off x="2405002" y="4076536"/>
            <a:ext cx="3690998" cy="1147863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Videreutdanning er bra uansett yrke! Har ambisjoner om høyere stilling.</a:t>
            </a:r>
          </a:p>
        </p:txBody>
      </p:sp>
      <p:sp>
        <p:nvSpPr>
          <p:cNvPr id="9" name="Snakkeboble: oval 8">
            <a:extLst>
              <a:ext uri="{FF2B5EF4-FFF2-40B4-BE49-F238E27FC236}">
                <a16:creationId xmlns:a16="http://schemas.microsoft.com/office/drawing/2014/main" id="{6901BB3F-E81A-5F06-8503-F53A07D0B0BB}"/>
              </a:ext>
            </a:extLst>
          </p:cNvPr>
          <p:cNvSpPr/>
          <p:nvPr/>
        </p:nvSpPr>
        <p:spPr>
          <a:xfrm>
            <a:off x="1219345" y="1835397"/>
            <a:ext cx="5145932" cy="1207934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Ønsker å utvikle meg faglig!</a:t>
            </a:r>
          </a:p>
        </p:txBody>
      </p:sp>
      <p:sp>
        <p:nvSpPr>
          <p:cNvPr id="11" name="Snakkeboble: oval 10">
            <a:extLst>
              <a:ext uri="{FF2B5EF4-FFF2-40B4-BE49-F238E27FC236}">
                <a16:creationId xmlns:a16="http://schemas.microsoft.com/office/drawing/2014/main" id="{44D8879F-A4CC-196F-5C80-4E30E9E6AA01}"/>
              </a:ext>
            </a:extLst>
          </p:cNvPr>
          <p:cNvSpPr/>
          <p:nvPr/>
        </p:nvSpPr>
        <p:spPr>
          <a:xfrm>
            <a:off x="6457691" y="2611594"/>
            <a:ext cx="5037338" cy="1584694"/>
          </a:xfrm>
          <a:prstGeom prst="wedgeEllipse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>
                <a:solidFill>
                  <a:schemeClr val="tx1"/>
                </a:solidFill>
              </a:rPr>
              <a:t>Ønsker å få mer forståelse og kunnskap for å være rustet til å søke på fremtidig jobb med mer ansvar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11AE4FB5-DDDF-DF45-AD30-A9059F77DA2A}"/>
              </a:ext>
            </a:extLst>
          </p:cNvPr>
          <p:cNvSpPr/>
          <p:nvPr/>
        </p:nvSpPr>
        <p:spPr>
          <a:xfrm>
            <a:off x="2062403" y="3234549"/>
            <a:ext cx="1264271" cy="5364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>
                <a:solidFill>
                  <a:schemeClr val="tx1"/>
                </a:solidFill>
              </a:rPr>
              <a:t>Driftsleder </a:t>
            </a:r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3CC04A43-10FE-906D-3575-AED5892E1513}"/>
              </a:ext>
            </a:extLst>
          </p:cNvPr>
          <p:cNvSpPr/>
          <p:nvPr/>
        </p:nvSpPr>
        <p:spPr>
          <a:xfrm>
            <a:off x="7192677" y="4439333"/>
            <a:ext cx="1498477" cy="4427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Driftstekniker 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B9F636E8-8A8F-970C-3986-95AA3118519C}"/>
              </a:ext>
            </a:extLst>
          </p:cNvPr>
          <p:cNvSpPr/>
          <p:nvPr/>
        </p:nvSpPr>
        <p:spPr>
          <a:xfrm>
            <a:off x="2694538" y="5451755"/>
            <a:ext cx="1498477" cy="4427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Driftstekniker 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C43D0DE8-781C-0277-9438-742A517D6463}"/>
              </a:ext>
            </a:extLst>
          </p:cNvPr>
          <p:cNvSpPr/>
          <p:nvPr/>
        </p:nvSpPr>
        <p:spPr>
          <a:xfrm>
            <a:off x="432563" y="425480"/>
            <a:ext cx="922578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Motivasjon?</a:t>
            </a:r>
          </a:p>
        </p:txBody>
      </p:sp>
    </p:spTree>
    <p:extLst>
      <p:ext uri="{BB962C8B-B14F-4D97-AF65-F5344CB8AC3E}">
        <p14:creationId xmlns:p14="http://schemas.microsoft.com/office/powerpoint/2010/main" val="4199697048"/>
      </p:ext>
    </p:extLst>
  </p:cSld>
  <p:clrMapOvr>
    <a:masterClrMapping/>
  </p:clrMapOvr>
</p:sld>
</file>

<file path=ppt/theme/theme1.xml><?xml version="1.0" encoding="utf-8"?>
<a:theme xmlns:a="http://schemas.openxmlformats.org/drawingml/2006/main" name="1_TRFK">
  <a:themeElements>
    <a:clrScheme name="TFK">
      <a:dk1>
        <a:sysClr val="windowText" lastClr="000000"/>
      </a:dk1>
      <a:lt1>
        <a:sysClr val="window" lastClr="FFFFFF"/>
      </a:lt1>
      <a:dk2>
        <a:srgbClr val="CDC9AF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yfppmal.potx" id="{0CB5868C-CF8F-4B5A-86F3-FD3C21E4EE76}" vid="{99142761-ED46-4352-A389-532E0BE11D15}"/>
    </a:ext>
  </a:extLst>
</a:theme>
</file>

<file path=ppt/theme/theme2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5330B1FFE414488373668AF4D272C6" ma:contentTypeVersion="5" ma:contentTypeDescription="Opprett et nytt dokument." ma:contentTypeScope="" ma:versionID="d18c2f269142d5fb3232951bea72c827">
  <xsd:schema xmlns:xsd="http://www.w3.org/2001/XMLSchema" xmlns:xs="http://www.w3.org/2001/XMLSchema" xmlns:p="http://schemas.microsoft.com/office/2006/metadata/properties" xmlns:ns2="bb001d45-988c-4282-8cff-1fa28ac9692d" targetNamespace="http://schemas.microsoft.com/office/2006/metadata/properties" ma:root="true" ma:fieldsID="4b5ea3988f74776628023676b7db6d04" ns2:_="">
    <xsd:import namespace="bb001d45-988c-4282-8cff-1fa28ac96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01d45-988c-4282-8cff-1fa28ac96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E6E97-B9E4-4464-B185-9D5A27A47083}">
  <ds:schemaRefs>
    <ds:schemaRef ds:uri="bb001d45-988c-4282-8cff-1fa28ac969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58C34A-31C3-46BC-B489-00387A53F4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57926-B9C7-4B05-A07B-09F6525EF113}">
  <ds:schemaRefs>
    <ds:schemaRef ds:uri="bb001d45-988c-4282-8cff-1fa28ac969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 (3)</Template>
  <TotalTime>6274</TotalTime>
  <Words>903</Words>
  <Application>Microsoft Office PowerPoint</Application>
  <PresentationFormat>Widescreen</PresentationFormat>
  <Paragraphs>208</Paragraphs>
  <Slides>12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Oswald</vt:lpstr>
      <vt:lpstr>Verdana</vt:lpstr>
      <vt:lpstr>Wingdings</vt:lpstr>
      <vt:lpstr>Wingdings 2</vt:lpstr>
      <vt:lpstr>Wingdings 3</vt:lpstr>
      <vt:lpstr>1_TRFK</vt:lpstr>
      <vt:lpstr>Sektor</vt:lpstr>
      <vt:lpstr>Fosfor konferanse 2022</vt:lpstr>
      <vt:lpstr>Litt om fagskolen men mest om havbruksstudiene våre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studiestart ved Trøndelag høyere yrkesfagskole, avd Chr.Thams</dc:title>
  <dc:creator>Anne Ragnhild Rønaasen</dc:creator>
  <cp:lastModifiedBy>Camilla Skappel Vidnes</cp:lastModifiedBy>
  <cp:revision>2</cp:revision>
  <cp:lastPrinted>2021-08-16T11:01:31Z</cp:lastPrinted>
  <dcterms:created xsi:type="dcterms:W3CDTF">2021-06-28T10:13:37Z</dcterms:created>
  <dcterms:modified xsi:type="dcterms:W3CDTF">2022-12-01T13:01:55Z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0x010100135330B1FFE414488373668AF4D272C6</vt:lpwstr>
  </property>
</Properties>
</file>